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er, Laura" initials="BL" lastIdx="5" clrIdx="0">
    <p:extLst>
      <p:ext uri="{19B8F6BF-5375-455C-9EA6-DF929625EA0E}">
        <p15:presenceInfo xmlns:p15="http://schemas.microsoft.com/office/powerpoint/2012/main" userId="S::Laura.Baker@seattlechildrens.org::8cccc494-ffed-4d23-9ca2-d2d87e3716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83C0"/>
    <a:srgbClr val="CE443B"/>
    <a:srgbClr val="CF403F"/>
    <a:srgbClr val="E03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0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8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F143-AB51-4518-BF52-7C67E96CEF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hyperlink" Target="mailto:jeffsm@georgetown.edu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twitter.com/iacrn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hyperlink" Target="https://www.facebook.com/IACRN/" TargetMode="External"/><Relationship Id="rId9" Type="http://schemas.openxmlformats.org/officeDocument/2006/relationships/hyperlink" Target="https://www.linkedin.com/groups/3976821/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1285" y="790877"/>
            <a:ext cx="104983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cs typeface="Arial" panose="020B0604020202020204" pitchFamily="34" charset="0"/>
              </a:rPr>
              <a:t>The MMC supports the mission and vision of IACRN through the management of internal and external </a:t>
            </a:r>
          </a:p>
          <a:p>
            <a:pPr algn="ctr"/>
            <a:r>
              <a:rPr lang="en-US" i="1" dirty="0">
                <a:cs typeface="Arial" panose="020B0604020202020204" pitchFamily="34" charset="0"/>
              </a:rPr>
              <a:t>communications,  membership promotions, and marketing of the organization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286" y="181974"/>
            <a:ext cx="11850994" cy="52322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IACRN Membership Marketing and Communication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5662" y="6506749"/>
            <a:ext cx="84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cs typeface="Arial" panose="020B0604020202020204" pitchFamily="34" charset="0"/>
              </a:rPr>
              <a:t>Enhancing clinical research quality and safety through specialized nursing practice</a:t>
            </a:r>
            <a:r>
              <a:rPr lang="en-US" i="1" dirty="0">
                <a:solidFill>
                  <a:schemeClr val="accent2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2496051F-9F44-4637-B65D-F2EB22AB4E06}"/>
              </a:ext>
            </a:extLst>
          </p:cNvPr>
          <p:cNvSpPr/>
          <p:nvPr/>
        </p:nvSpPr>
        <p:spPr>
          <a:xfrm>
            <a:off x="182796" y="5726360"/>
            <a:ext cx="11869484" cy="295873"/>
          </a:xfrm>
          <a:prstGeom prst="roundRect">
            <a:avLst/>
          </a:prstGeom>
          <a:solidFill>
            <a:srgbClr val="0083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Engage with IACRN – Please click the audio icon to hear how you can join the MMC!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5C4B61-901F-490A-BC68-06A64FC5486E}"/>
              </a:ext>
            </a:extLst>
          </p:cNvPr>
          <p:cNvSpPr txBox="1"/>
          <p:nvPr/>
        </p:nvSpPr>
        <p:spPr>
          <a:xfrm>
            <a:off x="5803498" y="6139294"/>
            <a:ext cx="165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#IACRN21</a:t>
            </a:r>
            <a:r>
              <a:rPr lang="en-US" dirty="0">
                <a:latin typeface="Arial Narrow" panose="020B0606020202030204" pitchFamily="34" charset="0"/>
              </a:rPr>
              <a:t> </a:t>
            </a:r>
          </a:p>
        </p:txBody>
      </p:sp>
      <p:pic>
        <p:nvPicPr>
          <p:cNvPr id="23" name="Picture 22">
            <a:hlinkClick r:id="rId4"/>
            <a:extLst>
              <a:ext uri="{FF2B5EF4-FFF2-40B4-BE49-F238E27FC236}">
                <a16:creationId xmlns:a16="http://schemas.microsoft.com/office/drawing/2014/main" id="{0ACB0792-E262-4009-BF0F-33BECADB16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410" y="6123183"/>
            <a:ext cx="480158" cy="476250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00F7DF0B-2B61-4803-9876-8774E37EF4F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6489" y="6104425"/>
            <a:ext cx="572787" cy="46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7C277-96F9-44E3-BF0F-EF47765C0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5951" y="6082181"/>
            <a:ext cx="876814" cy="597839"/>
          </a:xfrm>
          <a:prstGeom prst="rect">
            <a:avLst/>
          </a:prstGeom>
        </p:spPr>
      </p:pic>
      <p:pic>
        <p:nvPicPr>
          <p:cNvPr id="24" name="Picture 23">
            <a:hlinkClick r:id="rId9"/>
            <a:extLst>
              <a:ext uri="{FF2B5EF4-FFF2-40B4-BE49-F238E27FC236}">
                <a16:creationId xmlns:a16="http://schemas.microsoft.com/office/drawing/2014/main" id="{70532460-45D0-43CD-9614-36B991C414E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3372" y="6027737"/>
            <a:ext cx="896893" cy="6671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B145E8F-C9B7-482B-B5B2-68893BDD35E6}"/>
              </a:ext>
            </a:extLst>
          </p:cNvPr>
          <p:cNvSpPr txBox="1"/>
          <p:nvPr/>
        </p:nvSpPr>
        <p:spPr>
          <a:xfrm>
            <a:off x="3317790" y="6152184"/>
            <a:ext cx="15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2017</a:t>
            </a:r>
            <a:r>
              <a:rPr lang="en-US" sz="1600" dirty="0">
                <a:solidFill>
                  <a:schemeClr val="tx2"/>
                </a:solidFill>
              </a:rPr>
              <a:t> followers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B7A29D-D594-40D8-8C4A-6822231DA3B3}"/>
              </a:ext>
            </a:extLst>
          </p:cNvPr>
          <p:cNvSpPr txBox="1"/>
          <p:nvPr/>
        </p:nvSpPr>
        <p:spPr>
          <a:xfrm>
            <a:off x="846165" y="6136795"/>
            <a:ext cx="158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1338</a:t>
            </a:r>
            <a:r>
              <a:rPr lang="en-US" sz="1600" dirty="0">
                <a:solidFill>
                  <a:schemeClr val="tx2"/>
                </a:solidFill>
              </a:rPr>
              <a:t> followers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9EEF52-72DB-429B-9E89-33E4BEBD582D}"/>
              </a:ext>
            </a:extLst>
          </p:cNvPr>
          <p:cNvSpPr txBox="1"/>
          <p:nvPr/>
        </p:nvSpPr>
        <p:spPr>
          <a:xfrm>
            <a:off x="8629541" y="6133466"/>
            <a:ext cx="140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917</a:t>
            </a:r>
            <a:r>
              <a:rPr lang="en-US" sz="1600" dirty="0">
                <a:solidFill>
                  <a:schemeClr val="tx2"/>
                </a:solidFill>
              </a:rPr>
              <a:t> members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67C96B-1258-42A0-8A94-DFDD26CC1DC2}"/>
              </a:ext>
            </a:extLst>
          </p:cNvPr>
          <p:cNvSpPr txBox="1"/>
          <p:nvPr/>
        </p:nvSpPr>
        <p:spPr>
          <a:xfrm>
            <a:off x="10733953" y="6145692"/>
            <a:ext cx="1256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41</a:t>
            </a:r>
            <a:r>
              <a:rPr lang="en-US" sz="1600" dirty="0">
                <a:solidFill>
                  <a:schemeClr val="tx2"/>
                </a:solidFill>
              </a:rPr>
              <a:t> followers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A53F6B-85DB-4B54-97E2-EF3DE9696ADA}"/>
              </a:ext>
            </a:extLst>
          </p:cNvPr>
          <p:cNvSpPr txBox="1"/>
          <p:nvPr/>
        </p:nvSpPr>
        <p:spPr>
          <a:xfrm>
            <a:off x="10714183" y="79329"/>
            <a:ext cx="1434984" cy="95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CEEDA8-D169-4E17-A015-D867CD0F56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0882" y="183030"/>
            <a:ext cx="1261398" cy="126139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ACB05C-90B7-8C42-8B1D-2925D3BA29D0}"/>
              </a:ext>
            </a:extLst>
          </p:cNvPr>
          <p:cNvGrpSpPr/>
          <p:nvPr/>
        </p:nvGrpSpPr>
        <p:grpSpPr>
          <a:xfrm>
            <a:off x="140157" y="1916220"/>
            <a:ext cx="12009010" cy="4020608"/>
            <a:chOff x="185826" y="1482090"/>
            <a:chExt cx="12009010" cy="4020608"/>
          </a:xfrm>
        </p:grpSpPr>
        <p:sp>
          <p:nvSpPr>
            <p:cNvPr id="13" name="Rounded Rectangle 12"/>
            <p:cNvSpPr/>
            <p:nvPr/>
          </p:nvSpPr>
          <p:spPr>
            <a:xfrm>
              <a:off x="9669890" y="3797403"/>
              <a:ext cx="2298488" cy="111720"/>
            </a:xfrm>
            <a:prstGeom prst="roundRect">
              <a:avLst>
                <a:gd name="adj" fmla="val 16667"/>
              </a:avLst>
            </a:prstGeom>
            <a:solidFill>
              <a:srgbClr val="0083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24513" y="1488561"/>
              <a:ext cx="6138786" cy="476250"/>
            </a:xfrm>
            <a:prstGeom prst="roundRect">
              <a:avLst/>
            </a:prstGeom>
            <a:solidFill>
              <a:srgbClr val="0083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IACRN Membership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85826" y="1482090"/>
              <a:ext cx="2897496" cy="451663"/>
            </a:xfrm>
            <a:prstGeom prst="roundRect">
              <a:avLst/>
            </a:prstGeom>
            <a:solidFill>
              <a:srgbClr val="0083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Committee Members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504490" y="1488561"/>
              <a:ext cx="2547790" cy="478319"/>
            </a:xfrm>
            <a:prstGeom prst="roundRect">
              <a:avLst/>
            </a:prstGeom>
            <a:solidFill>
              <a:srgbClr val="0083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We need you!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5826" y="1994301"/>
              <a:ext cx="2983986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200" b="1" dirty="0"/>
                <a:t>Chair: M. Terry Jeffs</a:t>
              </a:r>
              <a:r>
                <a:rPr lang="en-US" altLang="en-US" sz="1100" dirty="0"/>
                <a:t>-Georgetown University</a:t>
              </a:r>
            </a:p>
            <a:p>
              <a:r>
                <a:rPr lang="en-US" altLang="en-US" sz="1200" b="1" dirty="0"/>
                <a:t>Laura Baker</a:t>
              </a:r>
              <a:r>
                <a:rPr lang="en-US" altLang="en-US" sz="1200" dirty="0"/>
                <a:t>, </a:t>
              </a:r>
              <a:r>
                <a:rPr lang="en-US" altLang="en-US" sz="1200" b="1" dirty="0"/>
                <a:t>Board Liaison</a:t>
              </a:r>
              <a:r>
                <a:rPr lang="en-US" altLang="en-US" sz="1100" b="1" dirty="0"/>
                <a:t>-</a:t>
              </a:r>
              <a:r>
                <a:rPr lang="en-US" altLang="en-US" sz="1100" dirty="0"/>
                <a:t>Seattle</a:t>
              </a:r>
            </a:p>
            <a:p>
              <a:r>
                <a:rPr lang="en-US" altLang="en-US" sz="1100" dirty="0"/>
                <a:t>Children's Hospital</a:t>
              </a:r>
            </a:p>
            <a:p>
              <a:r>
                <a:rPr lang="en-US" altLang="en-US" sz="1200" b="1" dirty="0"/>
                <a:t>Brian </a:t>
              </a:r>
              <a:r>
                <a:rPr lang="en-US" altLang="en-US" sz="1200" b="1" dirty="0" err="1"/>
                <a:t>Beardslee</a:t>
              </a:r>
              <a:r>
                <a:rPr lang="en-US" altLang="en-US" sz="1200" dirty="0"/>
                <a:t>-</a:t>
              </a:r>
              <a:r>
                <a:rPr lang="en-US" altLang="en-US" sz="1100" dirty="0"/>
                <a:t>Dana Farber Cancer</a:t>
              </a:r>
            </a:p>
            <a:p>
              <a:r>
                <a:rPr lang="en-US" altLang="en-US" sz="1100" dirty="0"/>
                <a:t>Institute</a:t>
              </a:r>
            </a:p>
            <a:p>
              <a:r>
                <a:rPr lang="en-US" sz="1200" b="1" dirty="0">
                  <a:solidFill>
                    <a:srgbClr val="333333"/>
                  </a:solidFill>
                </a:rPr>
                <a:t>Doyle Bosque- </a:t>
              </a:r>
              <a:r>
                <a:rPr lang="en-US" sz="1100" dirty="0"/>
                <a:t>MD Anderson Cancer Center</a:t>
              </a:r>
              <a:endParaRPr lang="en-US" sz="1100" b="1" dirty="0">
                <a:solidFill>
                  <a:srgbClr val="333333"/>
                </a:solidFill>
              </a:endParaRPr>
            </a:p>
            <a:p>
              <a:r>
                <a:rPr lang="en-US" altLang="en-US" sz="1200" b="1" dirty="0"/>
                <a:t>Gordon Hill</a:t>
              </a:r>
              <a:r>
                <a:rPr lang="en-US" altLang="en-US" sz="1100" dirty="0"/>
                <a:t>-Glasgow Caledonian University</a:t>
              </a:r>
            </a:p>
            <a:p>
              <a:r>
                <a:rPr lang="en-US" altLang="en-US" sz="1200" b="1" dirty="0"/>
                <a:t>Catherine Ricciardi</a:t>
              </a:r>
              <a:r>
                <a:rPr lang="en-US" altLang="en-US" sz="1200" dirty="0"/>
                <a:t>-</a:t>
              </a:r>
              <a:r>
                <a:rPr lang="en-US" altLang="en-US" sz="1100" dirty="0"/>
                <a:t>MIT Clinical Research Center</a:t>
              </a:r>
              <a:endParaRPr lang="en-US" sz="1100" dirty="0">
                <a:solidFill>
                  <a:srgbClr val="333333"/>
                </a:solidFill>
                <a:highlight>
                  <a:srgbClr val="FFFF00"/>
                </a:highlight>
              </a:endParaRPr>
            </a:p>
            <a:p>
              <a:endParaRPr lang="en-US" alt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14008" y="2007559"/>
              <a:ext cx="26835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Come join our dynamic group with your talents </a:t>
              </a:r>
            </a:p>
            <a:p>
              <a:pPr algn="ctr"/>
              <a:r>
                <a:rPr lang="en-US" dirty="0"/>
                <a:t>for improving strategies for marketing, </a:t>
              </a:r>
            </a:p>
            <a:p>
              <a:pPr algn="ctr"/>
              <a:r>
                <a:rPr lang="en-US" dirty="0"/>
                <a:t>website upgrades &amp; communications.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363299" y="3933038"/>
              <a:ext cx="28315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b="1" dirty="0"/>
                <a:t>Committee Meetings via Zoom          </a:t>
              </a:r>
            </a:p>
            <a:p>
              <a:pPr algn="ctr"/>
              <a:r>
                <a:rPr lang="en-US" altLang="en-US" sz="1600" dirty="0"/>
                <a:t>Second Tuesday of each month</a:t>
              </a:r>
            </a:p>
            <a:p>
              <a:pPr algn="ctr"/>
              <a:r>
                <a:rPr lang="en-US" altLang="en-US" sz="1600" dirty="0"/>
                <a:t>          10am-11am EST</a:t>
              </a:r>
            </a:p>
            <a:p>
              <a:pPr algn="ctr"/>
              <a:r>
                <a:rPr lang="en-US" altLang="en-US" sz="1600" dirty="0"/>
                <a:t>Email: M. Terry Jeffs </a:t>
              </a:r>
              <a:r>
                <a:rPr lang="en-US" altLang="en-US" sz="1600" u="sng" dirty="0">
                  <a:hlinkClick r:id="rId12"/>
                </a:rPr>
                <a:t>jeffsm@georgetown.edu</a:t>
              </a:r>
              <a:endParaRPr lang="en-US" altLang="en-US" sz="1600" u="sng" dirty="0"/>
            </a:p>
            <a:p>
              <a:pPr algn="ctr"/>
              <a:endParaRPr lang="en-US" altLang="en-US" sz="1600" u="sng" dirty="0">
                <a:highlight>
                  <a:srgbClr val="FFFF00"/>
                </a:highligh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9065" y="3625038"/>
              <a:ext cx="2921561" cy="15965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AE4164-3E93-4A41-B5A4-3BDC19382C78}"/>
                </a:ext>
              </a:extLst>
            </p:cNvPr>
            <p:cNvSpPr txBox="1"/>
            <p:nvPr/>
          </p:nvSpPr>
          <p:spPr>
            <a:xfrm>
              <a:off x="3169812" y="1980251"/>
              <a:ext cx="6004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          Members: 441	   Represented Countries: 23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0E60119-10F3-4FA3-98B2-183941999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24513" y="2331461"/>
              <a:ext cx="6159694" cy="2882293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  <a:effectLst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B204F9A-73A5-463E-A2B7-465D1EB6ADF3}"/>
              </a:ext>
            </a:extLst>
          </p:cNvPr>
          <p:cNvSpPr txBox="1"/>
          <p:nvPr/>
        </p:nvSpPr>
        <p:spPr>
          <a:xfrm>
            <a:off x="0" y="1510672"/>
            <a:ext cx="1214916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/>
              <a:t>FUTURE MMC PLANS:          Grow membership to 500 by 2022 conference!         Upgrade website.         Enhance Social Media globally.   </a:t>
            </a:r>
          </a:p>
        </p:txBody>
      </p:sp>
      <p:pic>
        <p:nvPicPr>
          <p:cNvPr id="18" name="Audio Recording Oct 12, 2021 at 10:38:01 AM" descr="Audio Recording Oct 12, 2021 at 10:38:01 AM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ECC8415C-EA8D-E149-8D84-51A3D3A18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17790" y="4681999"/>
            <a:ext cx="812800" cy="812800"/>
          </a:xfrm>
          <a:prstGeom prst="rect">
            <a:avLst/>
          </a:prstGeom>
          <a:solidFill>
            <a:srgbClr val="ED7D31"/>
          </a:solidFill>
        </p:spPr>
      </p:pic>
    </p:spTree>
    <p:extLst>
      <p:ext uri="{BB962C8B-B14F-4D97-AF65-F5344CB8AC3E}">
        <p14:creationId xmlns:p14="http://schemas.microsoft.com/office/powerpoint/2010/main" val="20984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8910</TotalTime>
  <Words>187</Words>
  <Application>Microsoft Macintosh PowerPoint</Application>
  <PresentationFormat>Widescreen</PresentationFormat>
  <Paragraphs>30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IACRN ________ Committee  Enhancing Clinical Research Quality &amp; Safety Through Specialized Nursing Practice</dc:title>
  <dc:creator>Samantha</dc:creator>
  <cp:lastModifiedBy>Dixie D Thompson</cp:lastModifiedBy>
  <cp:revision>118</cp:revision>
  <dcterms:created xsi:type="dcterms:W3CDTF">2018-07-10T01:39:43Z</dcterms:created>
  <dcterms:modified xsi:type="dcterms:W3CDTF">2021-10-12T16:45:09Z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6da4d3-ba20-4986-879c-49e262eff745_Enabled">
    <vt:lpwstr>true</vt:lpwstr>
  </property>
  <property fmtid="{D5CDD505-2E9C-101B-9397-08002B2CF9AE}" pid="3" name="MSIP_Label_046da4d3-ba20-4986-879c-49e262eff745_SetDate">
    <vt:lpwstr>2021-09-14T14:12:00Z</vt:lpwstr>
  </property>
  <property fmtid="{D5CDD505-2E9C-101B-9397-08002B2CF9AE}" pid="4" name="MSIP_Label_046da4d3-ba20-4986-879c-49e262eff745_Method">
    <vt:lpwstr>Standard</vt:lpwstr>
  </property>
  <property fmtid="{D5CDD505-2E9C-101B-9397-08002B2CF9AE}" pid="5" name="MSIP_Label_046da4d3-ba20-4986-879c-49e262eff745_Name">
    <vt:lpwstr>Internal</vt:lpwstr>
  </property>
  <property fmtid="{D5CDD505-2E9C-101B-9397-08002B2CF9AE}" pid="6" name="MSIP_Label_046da4d3-ba20-4986-879c-49e262eff745_SiteId">
    <vt:lpwstr>9f693e63-5e9e-4ced-98a4-8ab28f9d0c2d</vt:lpwstr>
  </property>
  <property fmtid="{D5CDD505-2E9C-101B-9397-08002B2CF9AE}" pid="7" name="MSIP_Label_046da4d3-ba20-4986-879c-49e262eff745_ActionId">
    <vt:lpwstr>d04a86b9-05f3-4451-a73b-aa7d5be714b1</vt:lpwstr>
  </property>
  <property fmtid="{D5CDD505-2E9C-101B-9397-08002B2CF9AE}" pid="8" name="MSIP_Label_046da4d3-ba20-4986-879c-49e262eff745_ContentBits">
    <vt:lpwstr>0</vt:lpwstr>
  </property>
</Properties>
</file>